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Open Sauce" panose="020B0604020202020204" charset="0"/>
      <p:regular r:id="rId13"/>
    </p:embeddedFont>
    <p:embeddedFont>
      <p:font typeface="Open Sauce Bold" panose="020B0604020202020204" charset="0"/>
      <p:regular r:id="rId14"/>
    </p:embeddedFont>
    <p:embeddedFont>
      <p:font typeface="Open Sauce Semi-Bold" panose="020B0604020202020204" charset="0"/>
      <p:regular r:id="rId15"/>
    </p:embeddedFont>
    <p:embeddedFont>
      <p:font typeface="Telegraf" panose="020B0604020202020204" charset="0"/>
      <p:regular r:id="rId16"/>
    </p:embeddedFont>
    <p:embeddedFont>
      <p:font typeface="Telegraf Bold" panose="020B0604020202020204" charset="0"/>
      <p:regular r:id="rId17"/>
    </p:embeddedFont>
    <p:embeddedFont>
      <p:font typeface="Telegraf Heavy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sv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sv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430" y="-72567"/>
            <a:ext cx="18528860" cy="10432134"/>
          </a:xfrm>
          <a:custGeom>
            <a:avLst/>
            <a:gdLst/>
            <a:ahLst/>
            <a:cxnLst/>
            <a:rect l="l" t="t" r="r" b="b"/>
            <a:pathLst>
              <a:path w="18528860" h="10432134">
                <a:moveTo>
                  <a:pt x="0" y="0"/>
                </a:moveTo>
                <a:lnTo>
                  <a:pt x="18528860" y="0"/>
                </a:lnTo>
                <a:lnTo>
                  <a:pt x="18528860" y="10432134"/>
                </a:lnTo>
                <a:lnTo>
                  <a:pt x="0" y="1043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453820"/>
            <a:ext cx="1082595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70707"/>
                </a:solidFill>
                <a:latin typeface="Open Sauce"/>
                <a:ea typeface="Open Sauce"/>
                <a:cs typeface="Open Sauce"/>
                <a:sym typeface="Open Sauce"/>
              </a:rPr>
              <a:t>Add a subtitle or the company tagline here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8565" y="3189925"/>
            <a:ext cx="14105389" cy="339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47"/>
              </a:lnSpc>
            </a:pPr>
            <a:r>
              <a:rPr lang="en-US" sz="12399" b="1">
                <a:solidFill>
                  <a:srgbClr val="070707"/>
                </a:solidFill>
                <a:latin typeface="Telegraf Bold"/>
                <a:ea typeface="Telegraf Bold"/>
                <a:cs typeface="Telegraf Bold"/>
                <a:sym typeface="Telegraf Bold"/>
              </a:rPr>
              <a:t>Marketing Plan Presentation</a:t>
            </a:r>
          </a:p>
        </p:txBody>
      </p:sp>
      <p:sp>
        <p:nvSpPr>
          <p:cNvPr id="5" name="Freeform 5"/>
          <p:cNvSpPr/>
          <p:nvPr/>
        </p:nvSpPr>
        <p:spPr>
          <a:xfrm>
            <a:off x="14880869" y="0"/>
            <a:ext cx="3407131" cy="3407131"/>
          </a:xfrm>
          <a:custGeom>
            <a:avLst/>
            <a:gdLst/>
            <a:ahLst/>
            <a:cxnLst/>
            <a:rect l="l" t="t" r="r" b="b"/>
            <a:pathLst>
              <a:path w="3407131" h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3319337" y="8872487"/>
            <a:ext cx="3122338" cy="3122338"/>
          </a:xfrm>
          <a:custGeom>
            <a:avLst/>
            <a:gdLst/>
            <a:ahLst/>
            <a:cxnLst/>
            <a:rect l="l" t="t" r="r" b="b"/>
            <a:pathLst>
              <a:path w="3122338" h="3122338">
                <a:moveTo>
                  <a:pt x="0" y="0"/>
                </a:moveTo>
                <a:lnTo>
                  <a:pt x="3122338" y="0"/>
                </a:lnTo>
                <a:lnTo>
                  <a:pt x="3122338" y="3122338"/>
                </a:lnTo>
                <a:lnTo>
                  <a:pt x="0" y="3122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7760013"/>
            <a:ext cx="3324087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9"/>
              </a:lnSpc>
              <a:spcBef>
                <a:spcPct val="0"/>
              </a:spcBef>
            </a:pPr>
            <a:r>
              <a:rPr lang="en-US" sz="2599" b="1">
                <a:solidFill>
                  <a:srgbClr val="070707"/>
                </a:solidFill>
                <a:latin typeface="Telegraf Bold"/>
                <a:ea typeface="Telegraf Bold"/>
                <a:cs typeface="Telegraf Bold"/>
                <a:sym typeface="Telegraf Bold"/>
              </a:rPr>
              <a:t>Presented By: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245522"/>
            <a:ext cx="3324087" cy="41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1">
              <a:lnSpc>
                <a:spcPts val="3119"/>
              </a:lnSpc>
              <a:spcBef>
                <a:spcPct val="0"/>
              </a:spcBef>
            </a:pPr>
            <a:r>
              <a:rPr lang="ar-EG" sz="2399">
                <a:solidFill>
                  <a:srgbClr val="070707"/>
                </a:solidFill>
                <a:latin typeface="Telegraf"/>
                <a:ea typeface="Telegraf"/>
                <a:cs typeface="Telegraf"/>
                <a:sym typeface="Telegraf"/>
                <a:rtl/>
              </a:rPr>
              <a:t>اسم المقدم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63478" y="7760013"/>
            <a:ext cx="3203266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9"/>
              </a:lnSpc>
              <a:spcBef>
                <a:spcPct val="0"/>
              </a:spcBef>
            </a:pPr>
            <a:r>
              <a:rPr lang="en-US" sz="2599" b="1">
                <a:solidFill>
                  <a:srgbClr val="070707"/>
                </a:solidFill>
                <a:latin typeface="Telegraf Bold"/>
                <a:ea typeface="Telegraf Bold"/>
                <a:cs typeface="Telegraf Bold"/>
                <a:sym typeface="Telegraf Bold"/>
              </a:rPr>
              <a:t>Presented To: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63478" y="8245522"/>
            <a:ext cx="3203266" cy="41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1">
              <a:lnSpc>
                <a:spcPts val="3119"/>
              </a:lnSpc>
              <a:spcBef>
                <a:spcPct val="0"/>
              </a:spcBef>
            </a:pPr>
            <a:r>
              <a:rPr lang="ar-EG" sz="2399">
                <a:solidFill>
                  <a:srgbClr val="070707"/>
                </a:solidFill>
                <a:latin typeface="Telegraf"/>
                <a:ea typeface="Telegraf"/>
                <a:cs typeface="Telegraf"/>
                <a:sym typeface="Telegraf"/>
                <a:rtl/>
              </a:rPr>
              <a:t>اسم المقدم له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8700" y="1028700"/>
            <a:ext cx="996777" cy="964863"/>
          </a:xfrm>
          <a:custGeom>
            <a:avLst/>
            <a:gdLst/>
            <a:ahLst/>
            <a:cxnLst/>
            <a:rect l="l" t="t" r="r" b="b"/>
            <a:pathLst>
              <a:path w="996777" h="964863">
                <a:moveTo>
                  <a:pt x="0" y="0"/>
                </a:moveTo>
                <a:lnTo>
                  <a:pt x="996777" y="0"/>
                </a:lnTo>
                <a:lnTo>
                  <a:pt x="996777" y="964863"/>
                </a:lnTo>
                <a:lnTo>
                  <a:pt x="0" y="9648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240832" y="990600"/>
            <a:ext cx="3154655" cy="105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9"/>
              </a:lnSpc>
            </a:pPr>
            <a:r>
              <a:rPr lang="ar-EG" sz="3399" b="1">
                <a:solidFill>
                  <a:srgbClr val="070707"/>
                </a:solidFill>
                <a:latin typeface="Telegraf Heavy"/>
                <a:ea typeface="Telegraf Heavy"/>
                <a:cs typeface="Telegraf Heavy"/>
                <a:sym typeface="Telegraf Heavy"/>
                <a:rtl/>
              </a:rPr>
              <a:t>اسم</a:t>
            </a:r>
          </a:p>
          <a:p>
            <a:pPr algn="l">
              <a:lnSpc>
                <a:spcPts val="3909"/>
              </a:lnSpc>
            </a:pPr>
            <a:r>
              <a:rPr lang="ar-EG" sz="3399" b="1">
                <a:solidFill>
                  <a:srgbClr val="070707"/>
                </a:solidFill>
                <a:latin typeface="Telegraf Heavy"/>
                <a:ea typeface="Telegraf Heavy"/>
                <a:cs typeface="Telegraf Heavy"/>
                <a:sym typeface="Telegraf Heavy"/>
                <a:rtl/>
              </a:rPr>
              <a:t>شعار الشركة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71283" y="-3225390"/>
            <a:ext cx="36647510" cy="20633312"/>
          </a:xfrm>
          <a:custGeom>
            <a:avLst/>
            <a:gdLst/>
            <a:ahLst/>
            <a:cxnLst/>
            <a:rect l="l" t="t" r="r" b="b"/>
            <a:pathLst>
              <a:path w="36647510" h="20633312">
                <a:moveTo>
                  <a:pt x="0" y="0"/>
                </a:moveTo>
                <a:lnTo>
                  <a:pt x="36647510" y="0"/>
                </a:lnTo>
                <a:lnTo>
                  <a:pt x="36647510" y="20633312"/>
                </a:lnTo>
                <a:lnTo>
                  <a:pt x="0" y="20633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80869" y="0"/>
            <a:ext cx="3407131" cy="3407131"/>
          </a:xfrm>
          <a:custGeom>
            <a:avLst/>
            <a:gdLst/>
            <a:ahLst/>
            <a:cxnLst/>
            <a:rect l="l" t="t" r="r" b="b"/>
            <a:pathLst>
              <a:path w="3407131" h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669" y="3686126"/>
            <a:ext cx="3051618" cy="30516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8191" y="3686126"/>
            <a:ext cx="3051618" cy="30516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00664" y="3686126"/>
            <a:ext cx="3051618" cy="305161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00405" y="7053166"/>
            <a:ext cx="471414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 b="1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KPI #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592938"/>
            <a:ext cx="5057555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Briefly elaborate on the KPI.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617841"/>
            <a:ext cx="1623060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7999" b="1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Key Performance Indicators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5849" y="7053166"/>
            <a:ext cx="471414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 b="1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KPI # 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98006" y="7592938"/>
            <a:ext cx="4714145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Briefly elaborate on the KPI.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69401" y="7053166"/>
            <a:ext cx="471414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 b="1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KPI # 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69401" y="7592938"/>
            <a:ext cx="4714145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Briefly elaborate on the KPI.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863675" y="-3642109"/>
            <a:ext cx="31208825" cy="17571219"/>
          </a:xfrm>
          <a:custGeom>
            <a:avLst/>
            <a:gdLst/>
            <a:ahLst/>
            <a:cxnLst/>
            <a:rect l="l" t="t" r="r" b="b"/>
            <a:pathLst>
              <a:path w="31208825" h="17571219">
                <a:moveTo>
                  <a:pt x="0" y="0"/>
                </a:moveTo>
                <a:lnTo>
                  <a:pt x="31208825" y="0"/>
                </a:lnTo>
                <a:lnTo>
                  <a:pt x="31208825" y="17571218"/>
                </a:lnTo>
                <a:lnTo>
                  <a:pt x="0" y="1757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80869" y="0"/>
            <a:ext cx="3407131" cy="3407131"/>
          </a:xfrm>
          <a:custGeom>
            <a:avLst/>
            <a:gdLst/>
            <a:ahLst/>
            <a:cxnLst/>
            <a:rect l="l" t="t" r="r" b="b"/>
            <a:pathLst>
              <a:path w="3407131" h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1028700"/>
            <a:ext cx="2951454" cy="2951442"/>
            <a:chOff x="0" y="0"/>
            <a:chExt cx="6350025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342879" y="1028700"/>
            <a:ext cx="2951454" cy="2951442"/>
            <a:chOff x="0" y="0"/>
            <a:chExt cx="6350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t="-25000" b="-250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4321135"/>
            <a:ext cx="10990132" cy="226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8000" b="1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Got questions? Reach out.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069664"/>
            <a:ext cx="2900900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u="none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Email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28156" y="7069664"/>
            <a:ext cx="386785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Social Media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43159" y="7069664"/>
            <a:ext cx="3144891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Call us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66283" y="-72567"/>
            <a:ext cx="24345755" cy="13707167"/>
          </a:xfrm>
          <a:custGeom>
            <a:avLst/>
            <a:gdLst/>
            <a:ahLst/>
            <a:cxnLst/>
            <a:rect l="l" t="t" r="r" b="b"/>
            <a:pathLst>
              <a:path w="24345755" h="13707167">
                <a:moveTo>
                  <a:pt x="0" y="0"/>
                </a:moveTo>
                <a:lnTo>
                  <a:pt x="24345755" y="0"/>
                </a:lnTo>
                <a:lnTo>
                  <a:pt x="24345755" y="13707167"/>
                </a:lnTo>
                <a:lnTo>
                  <a:pt x="0" y="13707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648670" y="4980517"/>
            <a:ext cx="6530545" cy="3305175"/>
            <a:chOff x="0" y="0"/>
            <a:chExt cx="1719979" cy="8704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19979" cy="870499"/>
            </a:xfrm>
            <a:custGeom>
              <a:avLst/>
              <a:gdLst/>
              <a:ahLst/>
              <a:cxnLst/>
              <a:rect l="l" t="t" r="r" b="b"/>
              <a:pathLst>
                <a:path w="1719979" h="870499">
                  <a:moveTo>
                    <a:pt x="0" y="0"/>
                  </a:moveTo>
                  <a:lnTo>
                    <a:pt x="1719979" y="0"/>
                  </a:lnTo>
                  <a:lnTo>
                    <a:pt x="1719979" y="870499"/>
                  </a:lnTo>
                  <a:lnTo>
                    <a:pt x="0" y="87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719979" cy="918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9648670" y="4980517"/>
          <a:ext cx="6530545" cy="3305175"/>
        </p:xfrm>
        <a:graphic>
          <a:graphicData uri="http://schemas.openxmlformats.org/drawingml/2006/table">
            <a:tbl>
              <a:tblPr/>
              <a:tblGrid>
                <a:gridCol w="60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294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Marketing Team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294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Marketing Channels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94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Marketing Mix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294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KPIs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1028700" y="4980517"/>
            <a:ext cx="6530545" cy="3305175"/>
            <a:chOff x="0" y="0"/>
            <a:chExt cx="1719979" cy="8704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9979" cy="870499"/>
            </a:xfrm>
            <a:custGeom>
              <a:avLst/>
              <a:gdLst/>
              <a:ahLst/>
              <a:cxnLst/>
              <a:rect l="l" t="t" r="r" b="b"/>
              <a:pathLst>
                <a:path w="1719979" h="870499">
                  <a:moveTo>
                    <a:pt x="0" y="0"/>
                  </a:moveTo>
                  <a:lnTo>
                    <a:pt x="1719979" y="0"/>
                  </a:lnTo>
                  <a:lnTo>
                    <a:pt x="1719979" y="870499"/>
                  </a:lnTo>
                  <a:lnTo>
                    <a:pt x="0" y="87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719979" cy="918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028700" y="4980517"/>
          <a:ext cx="6530545" cy="3305175"/>
        </p:xfrm>
        <a:graphic>
          <a:graphicData uri="http://schemas.openxmlformats.org/drawingml/2006/table">
            <a:tbl>
              <a:tblPr/>
              <a:tblGrid>
                <a:gridCol w="49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294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Campaign Goals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294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Branding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94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Schedule and Deadlines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294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Budget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1028700" y="1028700"/>
            <a:ext cx="996777" cy="964863"/>
          </a:xfrm>
          <a:custGeom>
            <a:avLst/>
            <a:gdLst/>
            <a:ahLst/>
            <a:cxnLst/>
            <a:rect l="l" t="t" r="r" b="b"/>
            <a:pathLst>
              <a:path w="996777" h="964863">
                <a:moveTo>
                  <a:pt x="0" y="0"/>
                </a:moveTo>
                <a:lnTo>
                  <a:pt x="996777" y="0"/>
                </a:lnTo>
                <a:lnTo>
                  <a:pt x="996777" y="964863"/>
                </a:lnTo>
                <a:lnTo>
                  <a:pt x="0" y="964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880869" y="0"/>
            <a:ext cx="3407131" cy="3407131"/>
          </a:xfrm>
          <a:custGeom>
            <a:avLst/>
            <a:gdLst/>
            <a:ahLst/>
            <a:cxnLst/>
            <a:rect l="l" t="t" r="r" b="b"/>
            <a:pathLst>
              <a:path w="3407131" h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240832" y="990600"/>
            <a:ext cx="3154655" cy="105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9"/>
              </a:lnSpc>
            </a:pPr>
            <a:r>
              <a:rPr lang="ar-EG" sz="3399" b="1">
                <a:solidFill>
                  <a:srgbClr val="070707"/>
                </a:solidFill>
                <a:latin typeface="Telegraf Heavy"/>
                <a:ea typeface="Telegraf Heavy"/>
                <a:cs typeface="Telegraf Heavy"/>
                <a:sym typeface="Telegraf Heavy"/>
                <a:rtl/>
              </a:rPr>
              <a:t>اسم</a:t>
            </a:r>
          </a:p>
          <a:p>
            <a:pPr algn="l">
              <a:lnSpc>
                <a:spcPts val="3909"/>
              </a:lnSpc>
            </a:pPr>
            <a:r>
              <a:rPr lang="ar-EG" sz="3399" b="1">
                <a:solidFill>
                  <a:srgbClr val="070707"/>
                </a:solidFill>
                <a:latin typeface="Telegraf Heavy"/>
                <a:ea typeface="Telegraf Heavy"/>
                <a:cs typeface="Telegraf Heavy"/>
                <a:sym typeface="Telegraf Heavy"/>
                <a:rtl/>
              </a:rPr>
              <a:t>شعار الشركة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967890"/>
            <a:ext cx="6910589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7999" b="1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Agenda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74419" y="-1641412"/>
            <a:ext cx="31208825" cy="17571219"/>
          </a:xfrm>
          <a:custGeom>
            <a:avLst/>
            <a:gdLst/>
            <a:ahLst/>
            <a:cxnLst/>
            <a:rect l="l" t="t" r="r" b="b"/>
            <a:pathLst>
              <a:path w="31208825" h="17571219">
                <a:moveTo>
                  <a:pt x="0" y="0"/>
                </a:moveTo>
                <a:lnTo>
                  <a:pt x="31208825" y="0"/>
                </a:lnTo>
                <a:lnTo>
                  <a:pt x="31208825" y="17571219"/>
                </a:lnTo>
                <a:lnTo>
                  <a:pt x="0" y="1757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80869" y="0"/>
            <a:ext cx="3407131" cy="3407131"/>
          </a:xfrm>
          <a:custGeom>
            <a:avLst/>
            <a:gdLst/>
            <a:ahLst/>
            <a:cxnLst/>
            <a:rect l="l" t="t" r="r" b="b"/>
            <a:pathLst>
              <a:path w="3407131" h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709636" y="2703248"/>
            <a:ext cx="3484256" cy="3484242"/>
            <a:chOff x="0" y="0"/>
            <a:chExt cx="6350025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t="-25000" b="-250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7866" y="2703248"/>
            <a:ext cx="3484256" cy="3484242"/>
            <a:chOff x="0" y="0"/>
            <a:chExt cx="6350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-24952" r="-249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3229273"/>
            <a:ext cx="6826874" cy="222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7999" b="1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Campaign Goals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583624"/>
            <a:ext cx="5906949" cy="1874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29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Briefly introduce the marketing campaign here and enumerate its goals below.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33089" y="6592260"/>
            <a:ext cx="5520358" cy="162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4" lvl="1" indent="-302262" algn="l">
              <a:lnSpc>
                <a:spcPts val="4424"/>
              </a:lnSpc>
              <a:buFont typeface="Arial"/>
              <a:buChar char="•"/>
            </a:pPr>
            <a:r>
              <a:rPr lang="en-US" sz="2800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List a goal here.</a:t>
            </a:r>
          </a:p>
          <a:p>
            <a:pPr marL="604524" lvl="1" indent="-302262" algn="l">
              <a:lnSpc>
                <a:spcPts val="4424"/>
              </a:lnSpc>
              <a:buFont typeface="Arial"/>
              <a:buChar char="•"/>
            </a:pPr>
            <a:r>
              <a:rPr lang="en-US" sz="2800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List a goal here.</a:t>
            </a:r>
          </a:p>
          <a:p>
            <a:pPr marL="604524" lvl="1" indent="-302262" algn="l">
              <a:lnSpc>
                <a:spcPts val="4424"/>
              </a:lnSpc>
              <a:buFont typeface="Arial"/>
              <a:buChar char="•"/>
            </a:pPr>
            <a:r>
              <a:rPr lang="en-US" sz="2800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List a goal here.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09636" y="6658935"/>
            <a:ext cx="174212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3000" b="1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Goals: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28700" y="1028700"/>
            <a:ext cx="996777" cy="964863"/>
          </a:xfrm>
          <a:custGeom>
            <a:avLst/>
            <a:gdLst/>
            <a:ahLst/>
            <a:cxnLst/>
            <a:rect l="l" t="t" r="r" b="b"/>
            <a:pathLst>
              <a:path w="996777" h="964863">
                <a:moveTo>
                  <a:pt x="0" y="0"/>
                </a:moveTo>
                <a:lnTo>
                  <a:pt x="996777" y="0"/>
                </a:lnTo>
                <a:lnTo>
                  <a:pt x="996777" y="964863"/>
                </a:lnTo>
                <a:lnTo>
                  <a:pt x="0" y="9648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240832" y="990600"/>
            <a:ext cx="3154655" cy="105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9"/>
              </a:lnSpc>
            </a:pPr>
            <a:r>
              <a:rPr lang="ar-EG" sz="3399" b="1">
                <a:solidFill>
                  <a:srgbClr val="070707"/>
                </a:solidFill>
                <a:latin typeface="Telegraf Heavy"/>
                <a:ea typeface="Telegraf Heavy"/>
                <a:cs typeface="Telegraf Heavy"/>
                <a:sym typeface="Telegraf Heavy"/>
                <a:rtl/>
              </a:rPr>
              <a:t>اسم</a:t>
            </a:r>
          </a:p>
          <a:p>
            <a:pPr algn="l">
              <a:lnSpc>
                <a:spcPts val="3909"/>
              </a:lnSpc>
            </a:pPr>
            <a:r>
              <a:rPr lang="ar-EG" sz="3399" b="1">
                <a:solidFill>
                  <a:srgbClr val="070707"/>
                </a:solidFill>
                <a:latin typeface="Telegraf Heavy"/>
                <a:ea typeface="Telegraf Heavy"/>
                <a:cs typeface="Telegraf Heavy"/>
                <a:sym typeface="Telegraf Heavy"/>
                <a:rtl/>
              </a:rPr>
              <a:t>شعار الشركة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74419" y="-1641412"/>
            <a:ext cx="31208825" cy="17571219"/>
          </a:xfrm>
          <a:custGeom>
            <a:avLst/>
            <a:gdLst/>
            <a:ahLst/>
            <a:cxnLst/>
            <a:rect l="l" t="t" r="r" b="b"/>
            <a:pathLst>
              <a:path w="31208825" h="17571219">
                <a:moveTo>
                  <a:pt x="0" y="0"/>
                </a:moveTo>
                <a:lnTo>
                  <a:pt x="31208825" y="0"/>
                </a:lnTo>
                <a:lnTo>
                  <a:pt x="31208825" y="17571219"/>
                </a:lnTo>
                <a:lnTo>
                  <a:pt x="0" y="1757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80869" y="0"/>
            <a:ext cx="3407131" cy="3407131"/>
          </a:xfrm>
          <a:custGeom>
            <a:avLst/>
            <a:gdLst/>
            <a:ahLst/>
            <a:cxnLst/>
            <a:rect l="l" t="t" r="r" b="b"/>
            <a:pathLst>
              <a:path w="3407131" h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58551" y="1046341"/>
            <a:ext cx="8570898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7999" b="1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Branding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8110" y="2337009"/>
            <a:ext cx="13571780" cy="109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29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Given the user personas identified for the campaign, elaborate on the branding identity that the campaign will project.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707761" y="5233417"/>
            <a:ext cx="2915556" cy="291555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98A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0"/>
                </a:lnSpc>
              </a:pPr>
              <a:r>
                <a:rPr lang="en-US" sz="3200" b="1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User/Buyer Persona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358110" y="4175789"/>
            <a:ext cx="3426208" cy="695522"/>
            <a:chOff x="0" y="0"/>
            <a:chExt cx="822374" cy="1669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2374" cy="166942"/>
            </a:xfrm>
            <a:custGeom>
              <a:avLst/>
              <a:gdLst/>
              <a:ahLst/>
              <a:cxnLst/>
              <a:rect l="l" t="t" r="r" b="b"/>
              <a:pathLst>
                <a:path w="822374" h="166942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7DAAB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358110" y="5567138"/>
            <a:ext cx="3426208" cy="695522"/>
            <a:chOff x="0" y="0"/>
            <a:chExt cx="822374" cy="1669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2374" cy="166942"/>
            </a:xfrm>
            <a:custGeom>
              <a:avLst/>
              <a:gdLst/>
              <a:ahLst/>
              <a:cxnLst/>
              <a:rect l="l" t="t" r="r" b="b"/>
              <a:pathLst>
                <a:path w="822374" h="166942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7DAAB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58110" y="7059946"/>
            <a:ext cx="3426208" cy="695522"/>
            <a:chOff x="0" y="0"/>
            <a:chExt cx="822374" cy="1669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2374" cy="166942"/>
            </a:xfrm>
            <a:custGeom>
              <a:avLst/>
              <a:gdLst/>
              <a:ahLst/>
              <a:cxnLst/>
              <a:rect l="l" t="t" r="r" b="b"/>
              <a:pathLst>
                <a:path w="822374" h="166942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7DAAB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358110" y="8511079"/>
            <a:ext cx="3426208" cy="695522"/>
            <a:chOff x="0" y="0"/>
            <a:chExt cx="822374" cy="1669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2374" cy="166942"/>
            </a:xfrm>
            <a:custGeom>
              <a:avLst/>
              <a:gdLst/>
              <a:ahLst/>
              <a:cxnLst/>
              <a:rect l="l" t="t" r="r" b="b"/>
              <a:pathLst>
                <a:path w="822374" h="166942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7DAAB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503682" y="4206993"/>
            <a:ext cx="3426208" cy="695522"/>
            <a:chOff x="0" y="0"/>
            <a:chExt cx="822374" cy="16694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22374" cy="166942"/>
            </a:xfrm>
            <a:custGeom>
              <a:avLst/>
              <a:gdLst/>
              <a:ahLst/>
              <a:cxnLst/>
              <a:rect l="l" t="t" r="r" b="b"/>
              <a:pathLst>
                <a:path w="822374" h="166942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07070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503682" y="5678621"/>
            <a:ext cx="3426208" cy="695522"/>
            <a:chOff x="0" y="0"/>
            <a:chExt cx="822374" cy="16694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22374" cy="166942"/>
            </a:xfrm>
            <a:custGeom>
              <a:avLst/>
              <a:gdLst/>
              <a:ahLst/>
              <a:cxnLst/>
              <a:rect l="l" t="t" r="r" b="b"/>
              <a:pathLst>
                <a:path w="822374" h="166942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07070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503682" y="7161182"/>
            <a:ext cx="3426208" cy="695522"/>
            <a:chOff x="0" y="0"/>
            <a:chExt cx="822374" cy="16694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22374" cy="166942"/>
            </a:xfrm>
            <a:custGeom>
              <a:avLst/>
              <a:gdLst/>
              <a:ahLst/>
              <a:cxnLst/>
              <a:rect l="l" t="t" r="r" b="b"/>
              <a:pathLst>
                <a:path w="822374" h="166942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07070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503682" y="8562778"/>
            <a:ext cx="3426208" cy="695522"/>
            <a:chOff x="0" y="0"/>
            <a:chExt cx="822374" cy="16694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22374" cy="166942"/>
            </a:xfrm>
            <a:custGeom>
              <a:avLst/>
              <a:gdLst/>
              <a:ahLst/>
              <a:cxnLst/>
              <a:rect l="l" t="t" r="r" b="b"/>
              <a:pathLst>
                <a:path w="822374" h="166942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07070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sp>
        <p:nvSpPr>
          <p:cNvPr id="33" name="AutoShape 33"/>
          <p:cNvSpPr/>
          <p:nvPr/>
        </p:nvSpPr>
        <p:spPr>
          <a:xfrm>
            <a:off x="10623318" y="6691195"/>
            <a:ext cx="1040974" cy="2049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AutoShape 34"/>
          <p:cNvSpPr/>
          <p:nvPr/>
        </p:nvSpPr>
        <p:spPr>
          <a:xfrm flipV="1">
            <a:off x="11643797" y="4554754"/>
            <a:ext cx="0" cy="437628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>
            <a:off x="11623302" y="4554754"/>
            <a:ext cx="88038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11664292" y="6026382"/>
            <a:ext cx="83939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11623302" y="7508943"/>
            <a:ext cx="88038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11664292" y="8910539"/>
            <a:ext cx="83939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39"/>
          <p:cNvSpPr/>
          <p:nvPr/>
        </p:nvSpPr>
        <p:spPr>
          <a:xfrm flipH="1">
            <a:off x="6687282" y="6691195"/>
            <a:ext cx="1020479" cy="0"/>
          </a:xfrm>
          <a:prstGeom prst="line">
            <a:avLst/>
          </a:prstGeom>
          <a:ln w="38100" cap="flat">
            <a:solidFill>
              <a:srgbClr val="7DAA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AutoShape 40"/>
          <p:cNvSpPr/>
          <p:nvPr/>
        </p:nvSpPr>
        <p:spPr>
          <a:xfrm>
            <a:off x="6687282" y="4503055"/>
            <a:ext cx="0" cy="4376280"/>
          </a:xfrm>
          <a:prstGeom prst="line">
            <a:avLst/>
          </a:prstGeom>
          <a:ln w="38100" cap="flat">
            <a:solidFill>
              <a:srgbClr val="7DAA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AutoShape 41"/>
          <p:cNvSpPr/>
          <p:nvPr/>
        </p:nvSpPr>
        <p:spPr>
          <a:xfrm flipH="1" flipV="1">
            <a:off x="5784318" y="8858840"/>
            <a:ext cx="923459" cy="20495"/>
          </a:xfrm>
          <a:prstGeom prst="line">
            <a:avLst/>
          </a:prstGeom>
          <a:ln w="38100" cap="flat">
            <a:solidFill>
              <a:srgbClr val="7DAA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AutoShape 42"/>
          <p:cNvSpPr/>
          <p:nvPr/>
        </p:nvSpPr>
        <p:spPr>
          <a:xfrm flipH="1">
            <a:off x="5784318" y="7407707"/>
            <a:ext cx="882470" cy="0"/>
          </a:xfrm>
          <a:prstGeom prst="line">
            <a:avLst/>
          </a:prstGeom>
          <a:ln w="38100" cap="flat">
            <a:solidFill>
              <a:srgbClr val="7DAA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43"/>
          <p:cNvSpPr/>
          <p:nvPr/>
        </p:nvSpPr>
        <p:spPr>
          <a:xfrm flipH="1" flipV="1">
            <a:off x="5784318" y="5914899"/>
            <a:ext cx="923459" cy="10247"/>
          </a:xfrm>
          <a:prstGeom prst="line">
            <a:avLst/>
          </a:prstGeom>
          <a:ln w="38100" cap="flat">
            <a:solidFill>
              <a:srgbClr val="7DAA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" name="AutoShape 44"/>
          <p:cNvSpPr/>
          <p:nvPr/>
        </p:nvSpPr>
        <p:spPr>
          <a:xfrm flipH="1" flipV="1">
            <a:off x="5784318" y="4523550"/>
            <a:ext cx="882470" cy="0"/>
          </a:xfrm>
          <a:prstGeom prst="line">
            <a:avLst/>
          </a:prstGeom>
          <a:ln w="38100" cap="flat">
            <a:solidFill>
              <a:srgbClr val="7DAA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36670" y="-1749963"/>
            <a:ext cx="31208825" cy="17571219"/>
          </a:xfrm>
          <a:custGeom>
            <a:avLst/>
            <a:gdLst/>
            <a:ahLst/>
            <a:cxnLst/>
            <a:rect l="l" t="t" r="r" b="b"/>
            <a:pathLst>
              <a:path w="31208825" h="17571219">
                <a:moveTo>
                  <a:pt x="0" y="0"/>
                </a:moveTo>
                <a:lnTo>
                  <a:pt x="31208824" y="0"/>
                </a:lnTo>
                <a:lnTo>
                  <a:pt x="31208824" y="17571219"/>
                </a:lnTo>
                <a:lnTo>
                  <a:pt x="0" y="1757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80869" y="0"/>
            <a:ext cx="3407131" cy="3407131"/>
          </a:xfrm>
          <a:custGeom>
            <a:avLst/>
            <a:gdLst/>
            <a:ahLst/>
            <a:cxnLst/>
            <a:rect l="l" t="t" r="r" b="b"/>
            <a:pathLst>
              <a:path w="3407131" h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354858" y="5132042"/>
            <a:ext cx="3638573" cy="9525"/>
          </a:xfrm>
          <a:prstGeom prst="line">
            <a:avLst/>
          </a:prstGeom>
          <a:ln w="19050" cap="flat">
            <a:solidFill>
              <a:srgbClr val="3F6E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V="1">
            <a:off x="5317281" y="5122517"/>
            <a:ext cx="4288536" cy="9525"/>
          </a:xfrm>
          <a:prstGeom prst="line">
            <a:avLst/>
          </a:prstGeom>
          <a:ln w="19050" cap="flat">
            <a:solidFill>
              <a:srgbClr val="3F6E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9929667" y="5112992"/>
            <a:ext cx="3800475" cy="9525"/>
          </a:xfrm>
          <a:prstGeom prst="line">
            <a:avLst/>
          </a:prstGeom>
          <a:ln w="19050" cap="flat">
            <a:solidFill>
              <a:srgbClr val="3F6E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4053992" y="5112992"/>
            <a:ext cx="3205308" cy="1933"/>
          </a:xfrm>
          <a:prstGeom prst="line">
            <a:avLst/>
          </a:prstGeom>
          <a:ln w="19050" cap="flat">
            <a:solidFill>
              <a:srgbClr val="3F6E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1031008" y="5122517"/>
            <a:ext cx="672802" cy="588702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AAB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4993456" y="5112992"/>
            <a:ext cx="672802" cy="588702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AAB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9605838" y="5103467"/>
            <a:ext cx="672802" cy="588702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6898A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3730166" y="5103467"/>
            <a:ext cx="672802" cy="588702"/>
            <a:chOff x="0" y="0"/>
            <a:chExt cx="812800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6E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8700" y="1399518"/>
            <a:ext cx="13852169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7999" b="1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Schedule and Deadlines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6017867"/>
            <a:ext cx="269414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en-US" sz="2700" b="1">
                <a:solidFill>
                  <a:srgbClr val="010101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January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6581621"/>
            <a:ext cx="3364925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Conduct market research.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993456" y="6017867"/>
            <a:ext cx="2468093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en-US" sz="2700" b="1">
                <a:solidFill>
                  <a:srgbClr val="010101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March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93456" y="6581621"/>
            <a:ext cx="336492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Finalize public relations and media plan.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605817" y="6017867"/>
            <a:ext cx="222408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en-US" sz="2700" b="1">
                <a:solidFill>
                  <a:srgbClr val="010101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May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05838" y="6581621"/>
            <a:ext cx="3364925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Hold sales promotions.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730142" y="6017867"/>
            <a:ext cx="205148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en-US" sz="2700" b="1">
                <a:solidFill>
                  <a:srgbClr val="010101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July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30142" y="6581621"/>
            <a:ext cx="336492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Write another activity, deadline or milestone here.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2793552"/>
            <a:ext cx="16230600" cy="109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Lay out the timeline for the marketing activities and initiatives that will make the campaign succcesful.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807427" y="-567509"/>
            <a:ext cx="31208825" cy="17571219"/>
          </a:xfrm>
          <a:custGeom>
            <a:avLst/>
            <a:gdLst/>
            <a:ahLst/>
            <a:cxnLst/>
            <a:rect l="l" t="t" r="r" b="b"/>
            <a:pathLst>
              <a:path w="31208825" h="17571219">
                <a:moveTo>
                  <a:pt x="0" y="0"/>
                </a:moveTo>
                <a:lnTo>
                  <a:pt x="31208825" y="0"/>
                </a:lnTo>
                <a:lnTo>
                  <a:pt x="31208825" y="17571218"/>
                </a:lnTo>
                <a:lnTo>
                  <a:pt x="0" y="1757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80869" y="0"/>
            <a:ext cx="3407131" cy="3407131"/>
          </a:xfrm>
          <a:custGeom>
            <a:avLst/>
            <a:gdLst/>
            <a:ahLst/>
            <a:cxnLst/>
            <a:rect l="l" t="t" r="r" b="b"/>
            <a:pathLst>
              <a:path w="3407131" h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513309"/>
            <a:ext cx="727203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7999" b="1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Budget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07343"/>
            <a:ext cx="8115300" cy="109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Use the graph to present the expenses associated with the campaign.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778384"/>
            <a:ext cx="8115300" cy="192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5277"/>
              </a:lnSpc>
              <a:buFont typeface="Arial"/>
              <a:buChar char="•"/>
            </a:pPr>
            <a:r>
              <a:rPr lang="en-US" sz="25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List the item and briefly explain it.</a:t>
            </a:r>
          </a:p>
          <a:p>
            <a:pPr marL="561337" lvl="1" indent="-280669" algn="l">
              <a:lnSpc>
                <a:spcPts val="5277"/>
              </a:lnSpc>
              <a:buFont typeface="Arial"/>
              <a:buChar char="•"/>
            </a:pPr>
            <a:r>
              <a:rPr lang="en-US" sz="25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List the item and briefly explain it.</a:t>
            </a:r>
          </a:p>
          <a:p>
            <a:pPr marL="561337" lvl="1" indent="-280669" algn="l">
              <a:lnSpc>
                <a:spcPts val="5277"/>
              </a:lnSpc>
              <a:buFont typeface="Arial"/>
              <a:buChar char="•"/>
            </a:pPr>
            <a:r>
              <a:rPr lang="en-US" sz="25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List the item and briefly explain it.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076825"/>
            <a:ext cx="811530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Costs and Expenses: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543" y="807949"/>
            <a:ext cx="9493025" cy="8700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3544" y="-1749963"/>
            <a:ext cx="31208825" cy="17571219"/>
          </a:xfrm>
          <a:custGeom>
            <a:avLst/>
            <a:gdLst/>
            <a:ahLst/>
            <a:cxnLst/>
            <a:rect l="l" t="t" r="r" b="b"/>
            <a:pathLst>
              <a:path w="31208825" h="17571219">
                <a:moveTo>
                  <a:pt x="0" y="0"/>
                </a:moveTo>
                <a:lnTo>
                  <a:pt x="31208825" y="0"/>
                </a:lnTo>
                <a:lnTo>
                  <a:pt x="31208825" y="17571219"/>
                </a:lnTo>
                <a:lnTo>
                  <a:pt x="0" y="1757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80869" y="0"/>
            <a:ext cx="3407131" cy="3407131"/>
          </a:xfrm>
          <a:custGeom>
            <a:avLst/>
            <a:gdLst/>
            <a:ahLst/>
            <a:cxnLst/>
            <a:rect l="l" t="t" r="r" b="b"/>
            <a:pathLst>
              <a:path w="3407131" h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85850" y="4029361"/>
            <a:ext cx="2112891" cy="2112883"/>
            <a:chOff x="0" y="0"/>
            <a:chExt cx="6350025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-50456" r="-71997" b="-483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335556" y="4029361"/>
            <a:ext cx="2112891" cy="2112883"/>
            <a:chOff x="0" y="0"/>
            <a:chExt cx="6350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-44738" t="-7425" r="-67822" b="-392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584433" y="4029361"/>
            <a:ext cx="2112891" cy="2112883"/>
            <a:chOff x="0" y="0"/>
            <a:chExt cx="6350025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 l="-8485" t="-4846" r="-5221" b="-657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833310" y="4029361"/>
            <a:ext cx="2112891" cy="2112883"/>
            <a:chOff x="0" y="0"/>
            <a:chExt cx="6350025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9"/>
              <a:stretch>
                <a:fillRect l="-47274" t="-6364" r="-50212" b="-252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082187" y="4029361"/>
            <a:ext cx="2112891" cy="2112883"/>
            <a:chOff x="0" y="0"/>
            <a:chExt cx="6350025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10"/>
              <a:stretch>
                <a:fillRect l="-20153" t="-49396" r="-23580" b="-6620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2035531"/>
            <a:ext cx="1199511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7999" b="1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Marketing Team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5850" y="7444799"/>
            <a:ext cx="2429727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124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Add role here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35556" y="7444799"/>
            <a:ext cx="2429727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124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Add role here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84433" y="7444799"/>
            <a:ext cx="2429727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124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Add role here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33310" y="7444799"/>
            <a:ext cx="2429727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124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Add role here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82187" y="7444799"/>
            <a:ext cx="2429727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124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Add role here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85850" y="6456568"/>
            <a:ext cx="242972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b="1" spc="134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Team Member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35556" y="6456568"/>
            <a:ext cx="242972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b="1" spc="134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Team Member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84433" y="6456568"/>
            <a:ext cx="242972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b="1" spc="134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Team Member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33310" y="6456568"/>
            <a:ext cx="242972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b="1" spc="134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Team Member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82187" y="6456568"/>
            <a:ext cx="242972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b="1" spc="134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Team Member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863675" y="-3642109"/>
            <a:ext cx="31208825" cy="17571219"/>
          </a:xfrm>
          <a:custGeom>
            <a:avLst/>
            <a:gdLst/>
            <a:ahLst/>
            <a:cxnLst/>
            <a:rect l="l" t="t" r="r" b="b"/>
            <a:pathLst>
              <a:path w="31208825" h="17571219">
                <a:moveTo>
                  <a:pt x="0" y="0"/>
                </a:moveTo>
                <a:lnTo>
                  <a:pt x="31208825" y="0"/>
                </a:lnTo>
                <a:lnTo>
                  <a:pt x="31208825" y="17571218"/>
                </a:lnTo>
                <a:lnTo>
                  <a:pt x="0" y="1757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80869" y="0"/>
            <a:ext cx="3407131" cy="3407131"/>
          </a:xfrm>
          <a:custGeom>
            <a:avLst/>
            <a:gdLst/>
            <a:ahLst/>
            <a:cxnLst/>
            <a:rect l="l" t="t" r="r" b="b"/>
            <a:pathLst>
              <a:path w="3407131" h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099857"/>
            <a:ext cx="12918969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7999" b="1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Marketing Channels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289630"/>
            <a:ext cx="4389656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699" b="1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Marketing Channel 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2668" y="7812648"/>
            <a:ext cx="4389656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Further elaborate on the channel.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309532"/>
            <a:ext cx="15782365" cy="53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Explain how the following channels will help reach the campaign's target audience.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3604558"/>
            <a:ext cx="4393625" cy="3354888"/>
            <a:chOff x="0" y="0"/>
            <a:chExt cx="5858166" cy="447318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 l="6346" r="6346"/>
            <a:stretch>
              <a:fillRect/>
            </a:stretch>
          </p:blipFill>
          <p:spPr>
            <a:xfrm>
              <a:off x="0" y="0"/>
              <a:ext cx="5858166" cy="4473184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6947188" y="3604558"/>
            <a:ext cx="4393625" cy="3354888"/>
            <a:chOff x="0" y="0"/>
            <a:chExt cx="5858166" cy="447318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rcRect t="24547" b="24547"/>
            <a:stretch>
              <a:fillRect/>
            </a:stretch>
          </p:blipFill>
          <p:spPr>
            <a:xfrm>
              <a:off x="0" y="0"/>
              <a:ext cx="5858166" cy="4473184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684056" y="3604558"/>
            <a:ext cx="4393625" cy="3354888"/>
            <a:chOff x="0" y="0"/>
            <a:chExt cx="5858166" cy="4473184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/>
            <a:srcRect l="6346" r="6346"/>
            <a:stretch>
              <a:fillRect/>
            </a:stretch>
          </p:blipFill>
          <p:spPr>
            <a:xfrm>
              <a:off x="0" y="0"/>
              <a:ext cx="5858166" cy="4473184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6947188" y="7289630"/>
            <a:ext cx="4389656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699" b="1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Marketing Channel 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51156" y="7812648"/>
            <a:ext cx="4389656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Further elaborate on the channel.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64812" y="7289630"/>
            <a:ext cx="4389656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699" b="1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Marketing Channel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68781" y="7812648"/>
            <a:ext cx="4389656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Further elaborate on the channel.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36203" y="-3330540"/>
            <a:ext cx="31208825" cy="17571219"/>
          </a:xfrm>
          <a:custGeom>
            <a:avLst/>
            <a:gdLst/>
            <a:ahLst/>
            <a:cxnLst/>
            <a:rect l="l" t="t" r="r" b="b"/>
            <a:pathLst>
              <a:path w="31208825" h="17571219">
                <a:moveTo>
                  <a:pt x="0" y="0"/>
                </a:moveTo>
                <a:lnTo>
                  <a:pt x="31208825" y="0"/>
                </a:lnTo>
                <a:lnTo>
                  <a:pt x="31208825" y="17571219"/>
                </a:lnTo>
                <a:lnTo>
                  <a:pt x="0" y="1757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80869" y="0"/>
            <a:ext cx="3407131" cy="3407131"/>
          </a:xfrm>
          <a:custGeom>
            <a:avLst/>
            <a:gdLst/>
            <a:ahLst/>
            <a:cxnLst/>
            <a:rect l="l" t="t" r="r" b="b"/>
            <a:pathLst>
              <a:path w="3407131" h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287169" y="3569056"/>
          <a:ext cx="15713663" cy="5186384"/>
        </p:xfrm>
        <a:graphic>
          <a:graphicData uri="http://schemas.openxmlformats.org/drawingml/2006/table">
            <a:tbl>
              <a:tblPr/>
              <a:tblGrid>
                <a:gridCol w="3928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8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8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15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5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Product/Service Marketed</a:t>
                      </a: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1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5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Price</a:t>
                      </a: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1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5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Place</a:t>
                      </a: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1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5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Promotion</a:t>
                      </a: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1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816">
                <a:tc>
                  <a:txBody>
                    <a:bodyPr/>
                    <a:lstStyle/>
                    <a:p>
                      <a:pPr algn="l">
                        <a:lnSpc>
                          <a:spcPts val="187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E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8A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A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6">
                <a:tc>
                  <a:txBody>
                    <a:bodyPr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E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8A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A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6">
                <a:tc>
                  <a:txBody>
                    <a:bodyPr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E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8A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A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6">
                <a:tc>
                  <a:txBody>
                    <a:bodyPr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E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8A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A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 dirty="0"/>
                    </a:p>
                  </a:txBody>
                  <a:tcPr marL="183639" marR="183639" marT="183639" marB="183639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2700526" y="942975"/>
            <a:ext cx="12886949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7999" b="1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Marketing Mix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7169" y="2317959"/>
            <a:ext cx="15713663" cy="53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29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Optimize this marketing plan by identifying the following details of the campaign.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Custom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Open Sauce</vt:lpstr>
      <vt:lpstr>Telegraf Bold</vt:lpstr>
      <vt:lpstr>Open Sauce Semi-Bold</vt:lpstr>
      <vt:lpstr>Arial</vt:lpstr>
      <vt:lpstr>Calibri</vt:lpstr>
      <vt:lpstr>Telegraf</vt:lpstr>
      <vt:lpstr>Telegraf Heavy</vt:lpstr>
      <vt:lpstr>Open Sauce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2026-02-17T08:25:46Z</dcterms:created>
  <dcterms:modified xsi:type="dcterms:W3CDTF">2026-02-17T08:27:12Z</dcterms:modified>
  <dc:identifier/>
</cp:coreProperties>
</file>